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0" r:id="rId3"/>
    <p:sldId id="267" r:id="rId4"/>
    <p:sldId id="266" r:id="rId5"/>
    <p:sldId id="263" r:id="rId6"/>
    <p:sldId id="269" r:id="rId7"/>
    <p:sldId id="264" r:id="rId8"/>
    <p:sldId id="265" r:id="rId9"/>
    <p:sldId id="261" r:id="rId10"/>
    <p:sldId id="262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588"/>
  </p:normalViewPr>
  <p:slideViewPr>
    <p:cSldViewPr snapToGrid="0" snapToObjects="1">
      <p:cViewPr varScale="1">
        <p:scale>
          <a:sx n="105" d="100"/>
          <a:sy n="105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8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29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5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8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18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9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4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1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7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9/7/19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2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13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pic4.zhimg.com/80/v2-d6cea00dedfd9fd016fb372ef3affa6f_hd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s://pic1.zhimg.com/80/v2-f516691fb79084a2b23ba5fc8d98d9b0_hd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7EED6-FA43-5041-A03E-FB75A4E57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 err="1"/>
              <a:t>Joli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0ECD7-3257-3144-9CD9-EB35836D3AEE}"/>
              </a:ext>
            </a:extLst>
          </p:cNvPr>
          <p:cNvSpPr txBox="1"/>
          <p:nvPr/>
        </p:nvSpPr>
        <p:spPr>
          <a:xfrm>
            <a:off x="7997954" y="3751385"/>
            <a:ext cx="305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Xiaoqing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Zhang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1001778506</a:t>
            </a:r>
          </a:p>
          <a:p>
            <a:r>
              <a:rPr kumimoji="1" lang="en-US" altLang="zh-CN" dirty="0" err="1"/>
              <a:t>Zizhen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</a:t>
            </a:r>
            <a:r>
              <a:rPr kumimoji="1" lang="zh-CN" altLang="en-US" dirty="0"/>
              <a:t>             </a:t>
            </a:r>
            <a:r>
              <a:rPr kumimoji="1" lang="en-US" altLang="zh-CN" dirty="0"/>
              <a:t>1001780922</a:t>
            </a:r>
          </a:p>
          <a:p>
            <a:r>
              <a:rPr kumimoji="1" lang="en-US" altLang="zh-CN" dirty="0" err="1"/>
              <a:t>Yujia</a:t>
            </a:r>
            <a:r>
              <a:rPr kumimoji="1" lang="zh-CN" altLang="en-US" dirty="0"/>
              <a:t> </a:t>
            </a:r>
            <a:r>
              <a:rPr kumimoji="1" lang="en-US" altLang="zh-CN" dirty="0"/>
              <a:t>Shi</a:t>
            </a:r>
            <a:r>
              <a:rPr kumimoji="1" lang="zh-CN" altLang="en-US" dirty="0"/>
              <a:t>               </a:t>
            </a:r>
            <a:r>
              <a:rPr kumimoji="1" lang="en-US" altLang="zh-CN" dirty="0"/>
              <a:t>1001778273</a:t>
            </a:r>
            <a:r>
              <a:rPr kumimoji="1" lang="zh-CN" alt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3996452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593FE1-CB9F-3A4E-A133-3739355C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900549"/>
            <a:ext cx="5575300" cy="4572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687E3B6-39B5-BE48-88F3-AC5F837B6E17}"/>
              </a:ext>
            </a:extLst>
          </p:cNvPr>
          <p:cNvSpPr txBox="1"/>
          <p:nvPr/>
        </p:nvSpPr>
        <p:spPr>
          <a:xfrm>
            <a:off x="420014" y="1062891"/>
            <a:ext cx="2786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Three levels of options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Many modules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The amount of data in the app is large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loading will cause the interface to be stuck and the data is not real-time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Can not meet the needs of women in the current society.</a:t>
            </a:r>
            <a:r>
              <a:rPr lang="zh-CN" altLang="zh-CN" dirty="0">
                <a:latin typeface="Times" pitchFamily="2" charset="0"/>
              </a:rPr>
              <a:t> 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3E68D0-C513-6141-94FB-B64B52E15D9C}"/>
              </a:ext>
            </a:extLst>
          </p:cNvPr>
          <p:cNvSpPr txBox="1"/>
          <p:nvPr/>
        </p:nvSpPr>
        <p:spPr>
          <a:xfrm>
            <a:off x="9095233" y="1792223"/>
            <a:ext cx="2842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only for women's fitness. 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i="1" dirty="0">
              <a:latin typeface="Time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1" dirty="0">
                <a:latin typeface="Times" pitchFamily="2" charset="0"/>
              </a:rPr>
              <a:t>The content is not comprehensive enough.</a:t>
            </a:r>
            <a:r>
              <a:rPr lang="zh-CN" altLang="zh-CN" dirty="0">
                <a:latin typeface="Times" pitchFamily="2" charset="0"/>
              </a:rPr>
              <a:t>  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1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内容占位符 13">
            <a:extLst>
              <a:ext uri="{FF2B5EF4-FFF2-40B4-BE49-F238E27FC236}">
                <a16:creationId xmlns:a16="http://schemas.microsoft.com/office/drawing/2014/main" id="{EB80B8E2-7AB2-6C40-B9F3-296DE23372A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0044639"/>
              </p:ext>
            </p:extLst>
          </p:nvPr>
        </p:nvGraphicFramePr>
        <p:xfrm>
          <a:off x="617985" y="1078692"/>
          <a:ext cx="109293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224">
                  <a:extLst>
                    <a:ext uri="{9D8B030D-6E8A-4147-A177-3AD203B41FA5}">
                      <a16:colId xmlns:a16="http://schemas.microsoft.com/office/drawing/2014/main" val="589581301"/>
                    </a:ext>
                  </a:extLst>
                </a:gridCol>
                <a:gridCol w="1076241">
                  <a:extLst>
                    <a:ext uri="{9D8B030D-6E8A-4147-A177-3AD203B41FA5}">
                      <a16:colId xmlns:a16="http://schemas.microsoft.com/office/drawing/2014/main" val="3129126565"/>
                    </a:ext>
                  </a:extLst>
                </a:gridCol>
                <a:gridCol w="1262357">
                  <a:extLst>
                    <a:ext uri="{9D8B030D-6E8A-4147-A177-3AD203B41FA5}">
                      <a16:colId xmlns:a16="http://schemas.microsoft.com/office/drawing/2014/main" val="1258167325"/>
                    </a:ext>
                  </a:extLst>
                </a:gridCol>
                <a:gridCol w="3382471">
                  <a:extLst>
                    <a:ext uri="{9D8B030D-6E8A-4147-A177-3AD203B41FA5}">
                      <a16:colId xmlns:a16="http://schemas.microsoft.com/office/drawing/2014/main" val="3422191195"/>
                    </a:ext>
                  </a:extLst>
                </a:gridCol>
                <a:gridCol w="4313055">
                  <a:extLst>
                    <a:ext uri="{9D8B030D-6E8A-4147-A177-3AD203B41FA5}">
                      <a16:colId xmlns:a16="http://schemas.microsoft.com/office/drawing/2014/main" val="214169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r>
                        <a:rPr lang="en-US" altLang="zh-CN" baseline="-25000" dirty="0"/>
                        <a:t>R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en-US" altLang="zh-CN" baseline="-25000" dirty="0"/>
                        <a:t>E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solve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56685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57C12981-1E09-6141-9BAF-92410DB69BE8}"/>
              </a:ext>
            </a:extLst>
          </p:cNvPr>
          <p:cNvSpPr txBox="1"/>
          <p:nvPr/>
        </p:nvSpPr>
        <p:spPr>
          <a:xfrm>
            <a:off x="518232" y="312243"/>
            <a:ext cx="364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Risks</a:t>
            </a:r>
            <a:endParaRPr kumimoji="1" lang="zh-CN" altLang="en-US" sz="3600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2A1EBCC-0C17-6A42-B8EE-2709B6F41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10807"/>
              </p:ext>
            </p:extLst>
          </p:nvPr>
        </p:nvGraphicFramePr>
        <p:xfrm>
          <a:off x="617985" y="1569651"/>
          <a:ext cx="1095362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224">
                  <a:extLst>
                    <a:ext uri="{9D8B030D-6E8A-4147-A177-3AD203B41FA5}">
                      <a16:colId xmlns:a16="http://schemas.microsoft.com/office/drawing/2014/main" val="2474951575"/>
                    </a:ext>
                  </a:extLst>
                </a:gridCol>
                <a:gridCol w="1068149">
                  <a:extLst>
                    <a:ext uri="{9D8B030D-6E8A-4147-A177-3AD203B41FA5}">
                      <a16:colId xmlns:a16="http://schemas.microsoft.com/office/drawing/2014/main" val="3237338586"/>
                    </a:ext>
                  </a:extLst>
                </a:gridCol>
                <a:gridCol w="1278542">
                  <a:extLst>
                    <a:ext uri="{9D8B030D-6E8A-4147-A177-3AD203B41FA5}">
                      <a16:colId xmlns:a16="http://schemas.microsoft.com/office/drawing/2014/main" val="1042901973"/>
                    </a:ext>
                  </a:extLst>
                </a:gridCol>
                <a:gridCol w="3390562">
                  <a:extLst>
                    <a:ext uri="{9D8B030D-6E8A-4147-A177-3AD203B41FA5}">
                      <a16:colId xmlns:a16="http://schemas.microsoft.com/office/drawing/2014/main" val="557239522"/>
                    </a:ext>
                  </a:extLst>
                </a:gridCol>
                <a:gridCol w="4321147">
                  <a:extLst>
                    <a:ext uri="{9D8B030D-6E8A-4147-A177-3AD203B41FA5}">
                      <a16:colId xmlns:a16="http://schemas.microsoft.com/office/drawing/2014/main" val="2200365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36h</a:t>
                      </a:r>
                      <a:endParaRPr lang="zh-CN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28.8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collection.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Collecting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aspects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API.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70%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30h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attractive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enough.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good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performance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recommendation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algorithm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72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30%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20h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smooth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enough.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Refactoring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structure.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36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20h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beautiful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enough.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learn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well-received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app.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61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68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98B4F-BEF1-D44B-9083-959A7D949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16" y="835348"/>
            <a:ext cx="10900616" cy="254143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800" dirty="0"/>
              <a:t>Thanks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for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your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listening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5385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FF4107-B0E6-FE4A-879A-340E5B732B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1" y="1457696"/>
            <a:ext cx="7291449" cy="394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D15BFD-3A9C-304C-B2E7-E70444F2B140}"/>
              </a:ext>
            </a:extLst>
          </p:cNvPr>
          <p:cNvSpPr txBox="1"/>
          <p:nvPr/>
        </p:nvSpPr>
        <p:spPr>
          <a:xfrm>
            <a:off x="4257304" y="666448"/>
            <a:ext cx="319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" pitchFamily="2" charset="0"/>
              </a:rPr>
              <a:t>Top 10 US news app</a:t>
            </a:r>
            <a:endParaRPr kumimoji="1" lang="zh-CN" altLang="en-US" sz="2400" dirty="0">
              <a:latin typeface="Times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28D519-1F82-614D-BEBF-A28FF6025983}"/>
              </a:ext>
            </a:extLst>
          </p:cNvPr>
          <p:cNvSpPr txBox="1"/>
          <p:nvPr/>
        </p:nvSpPr>
        <p:spPr>
          <a:xfrm>
            <a:off x="5230368" y="5571744"/>
            <a:ext cx="648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i="1" dirty="0">
                <a:latin typeface="Times" pitchFamily="2" charset="0"/>
              </a:rPr>
              <a:t>Data Sources</a:t>
            </a:r>
            <a:r>
              <a:rPr lang="zh-CN" altLang="zh-CN" sz="1200" b="1" i="1" dirty="0">
                <a:latin typeface="Times" pitchFamily="2" charset="0"/>
              </a:rPr>
              <a:t>：</a:t>
            </a:r>
            <a:r>
              <a:rPr lang="en-US" altLang="zh-CN" sz="1200" b="1" i="1" dirty="0">
                <a:latin typeface="Times" pitchFamily="2" charset="0"/>
              </a:rPr>
              <a:t> App Annie</a:t>
            </a:r>
            <a:endParaRPr lang="zh-CN" altLang="zh-CN" sz="1200" dirty="0">
              <a:latin typeface="Times" pitchFamily="2" charset="0"/>
            </a:endParaRPr>
          </a:p>
          <a:p>
            <a:pPr algn="r"/>
            <a:r>
              <a:rPr lang="en-US" altLang="zh-CN" sz="1200" b="1" i="1" dirty="0">
                <a:latin typeface="Times" pitchFamily="2" charset="0"/>
              </a:rPr>
              <a:t>Downloads and new update time data source: google play</a:t>
            </a:r>
            <a:endParaRPr lang="zh-CN" altLang="zh-CN" sz="1200" dirty="0">
              <a:latin typeface="Times" pitchFamily="2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31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11B3B8-647B-954D-8F6F-572564879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311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4515DA1-F0AC-AC45-B2A2-6CAA660A9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080" y="2130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8FB9F4-4C9A-1E4A-8231-0A229D8B1C4C}"/>
              </a:ext>
            </a:extLst>
          </p:cNvPr>
          <p:cNvSpPr txBox="1"/>
          <p:nvPr/>
        </p:nvSpPr>
        <p:spPr>
          <a:xfrm>
            <a:off x="98466" y="798531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	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762789-8939-C246-8EE3-1B074DC6DB8E}"/>
              </a:ext>
            </a:extLst>
          </p:cNvPr>
          <p:cNvSpPr txBox="1"/>
          <p:nvPr/>
        </p:nvSpPr>
        <p:spPr>
          <a:xfrm>
            <a:off x="950976" y="2191726"/>
            <a:ext cx="5986272" cy="234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DEB925-24B9-2740-9615-8D73A6B340FB}"/>
              </a:ext>
            </a:extLst>
          </p:cNvPr>
          <p:cNvSpPr txBox="1"/>
          <p:nvPr/>
        </p:nvSpPr>
        <p:spPr>
          <a:xfrm>
            <a:off x="950976" y="798531"/>
            <a:ext cx="89489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" pitchFamily="2" charset="0"/>
              </a:rPr>
              <a:t>Name:	             Google news</a:t>
            </a:r>
          </a:p>
          <a:p>
            <a:r>
              <a:rPr lang="en-US" altLang="zh-CN" sz="2800" dirty="0">
                <a:latin typeface="Times" pitchFamily="2" charset="0"/>
              </a:rPr>
              <a:t>Downloads :		   More than 1 billion downloads</a:t>
            </a:r>
          </a:p>
          <a:p>
            <a:r>
              <a:rPr lang="en-US" altLang="zh-CN" sz="2800" dirty="0">
                <a:latin typeface="Times" pitchFamily="2" charset="0"/>
              </a:rPr>
              <a:t>Last Updated:      August 4, 2019</a:t>
            </a:r>
            <a:endParaRPr lang="zh-CN" altLang="zh-CN" sz="2800" dirty="0">
              <a:latin typeface="Times" pitchFamily="2" charset="0"/>
            </a:endParaRPr>
          </a:p>
          <a:p>
            <a:r>
              <a:rPr lang="en-US" altLang="zh-CN" sz="2800" dirty="0">
                <a:latin typeface="Times" pitchFamily="2" charset="0"/>
              </a:rPr>
              <a:t>Type:                   Aggregate</a:t>
            </a:r>
            <a:endParaRPr lang="zh-CN" altLang="zh-CN" sz="2800" dirty="0">
              <a:latin typeface="Times" pitchFamily="2" charset="0"/>
            </a:endParaRPr>
          </a:p>
          <a:p>
            <a:endParaRPr lang="en-US" altLang="zh-CN" sz="2800" dirty="0">
              <a:latin typeface="Times" pitchFamily="2" charset="0"/>
            </a:endParaRPr>
          </a:p>
          <a:p>
            <a:r>
              <a:rPr lang="en-US" altLang="zh-CN" sz="2800" dirty="0">
                <a:latin typeface="Times" pitchFamily="2" charset="0"/>
              </a:rPr>
              <a:t>Features: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Respect for user anti-interference;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Main local news;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Real-time updates;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Support for national and language rich. </a:t>
            </a:r>
            <a:endParaRPr lang="zh-CN" altLang="zh-CN" sz="2800" dirty="0">
              <a:latin typeface="Times" pitchFamily="2" charset="0"/>
            </a:endParaRPr>
          </a:p>
          <a:p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11B3B8-647B-954D-8F6F-572564879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311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328FE2-B794-C541-991F-B5741FCFB504}"/>
              </a:ext>
            </a:extLst>
          </p:cNvPr>
          <p:cNvSpPr txBox="1"/>
          <p:nvPr/>
        </p:nvSpPr>
        <p:spPr>
          <a:xfrm>
            <a:off x="3133502" y="4714702"/>
            <a:ext cx="642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User gender distribution and user age distribution</a:t>
            </a:r>
            <a:endParaRPr lang="zh-CN" altLang="zh-CN" sz="2400" dirty="0">
              <a:latin typeface="Times" pitchFamily="2" charset="0"/>
            </a:endParaRPr>
          </a:p>
          <a:p>
            <a:endParaRPr kumimoji="1" lang="zh-CN" altLang="en-US" sz="2400" dirty="0">
              <a:latin typeface="Times" pitchFamily="2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4515DA1-F0AC-AC45-B2A2-6CAA660A9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080" y="2130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图片 5" descr="https://pic4.zhimg.com/80/v2-d6cea00dedfd9fd016fb372ef3affa6f_hd.png">
            <a:extLst>
              <a:ext uri="{FF2B5EF4-FFF2-40B4-BE49-F238E27FC236}">
                <a16:creationId xmlns:a16="http://schemas.microsoft.com/office/drawing/2014/main" id="{29F91F70-7BA2-7741-90DE-ADB197AC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44" y="1343739"/>
            <a:ext cx="9804538" cy="328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8FB9F4-4C9A-1E4A-8231-0A229D8B1C4C}"/>
              </a:ext>
            </a:extLst>
          </p:cNvPr>
          <p:cNvSpPr txBox="1"/>
          <p:nvPr/>
        </p:nvSpPr>
        <p:spPr>
          <a:xfrm>
            <a:off x="98466" y="798531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	Google news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85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507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1B6305-C493-9E4E-ABA7-A08EA4D4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56" y="1368306"/>
            <a:ext cx="5448300" cy="4394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2AD274-DCBB-5549-8F6D-817072B7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04" y="1368306"/>
            <a:ext cx="5499100" cy="4394200"/>
          </a:xfrm>
          <a:prstGeom prst="rect">
            <a:avLst/>
          </a:prstGeom>
        </p:spPr>
      </p:pic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5D5138C-75B7-2445-9622-6393BC1B830A}"/>
              </a:ext>
            </a:extLst>
          </p:cNvPr>
          <p:cNvCxnSpPr/>
          <p:nvPr/>
        </p:nvCxnSpPr>
        <p:spPr>
          <a:xfrm>
            <a:off x="5332654" y="1752956"/>
            <a:ext cx="194755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2A88D3A-A5A8-F947-99EE-19406C9FDF59}"/>
              </a:ext>
            </a:extLst>
          </p:cNvPr>
          <p:cNvSpPr txBox="1"/>
          <p:nvPr/>
        </p:nvSpPr>
        <p:spPr>
          <a:xfrm>
            <a:off x="6071616" y="1375965"/>
            <a:ext cx="58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0C72015-FFFF-9F46-B238-A9DB9B21ED35}"/>
              </a:ext>
            </a:extLst>
          </p:cNvPr>
          <p:cNvCxnSpPr>
            <a:cxnSpLocks/>
          </p:cNvCxnSpPr>
          <p:nvPr/>
        </p:nvCxnSpPr>
        <p:spPr>
          <a:xfrm>
            <a:off x="8717280" y="1095494"/>
            <a:ext cx="763417" cy="6574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04E8450-80EB-D54F-A13C-73AC8D839BAD}"/>
              </a:ext>
            </a:extLst>
          </p:cNvPr>
          <p:cNvSpPr txBox="1"/>
          <p:nvPr/>
        </p:nvSpPr>
        <p:spPr>
          <a:xfrm>
            <a:off x="6522791" y="444976"/>
            <a:ext cx="3120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" pitchFamily="2" charset="0"/>
              </a:rPr>
              <a:t>The interface takes a vertical layout and contains 8 categories</a:t>
            </a:r>
            <a:r>
              <a:rPr lang="zh-CN" altLang="zh-CN" b="1" dirty="0">
                <a:latin typeface="Times" pitchFamily="2" charset="0"/>
              </a:rPr>
              <a:t> 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AD9C3C-65B7-154A-931E-C7BB1E5E76DD}"/>
              </a:ext>
            </a:extLst>
          </p:cNvPr>
          <p:cNvSpPr txBox="1"/>
          <p:nvPr/>
        </p:nvSpPr>
        <p:spPr>
          <a:xfrm>
            <a:off x="98466" y="798531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	Google news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18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11B3B8-647B-954D-8F6F-572564879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311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4515DA1-F0AC-AC45-B2A2-6CAA660A9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080" y="2130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8FB9F4-4C9A-1E4A-8231-0A229D8B1C4C}"/>
              </a:ext>
            </a:extLst>
          </p:cNvPr>
          <p:cNvSpPr txBox="1"/>
          <p:nvPr/>
        </p:nvSpPr>
        <p:spPr>
          <a:xfrm>
            <a:off x="98466" y="798531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	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762789-8939-C246-8EE3-1B074DC6DB8E}"/>
              </a:ext>
            </a:extLst>
          </p:cNvPr>
          <p:cNvSpPr txBox="1"/>
          <p:nvPr/>
        </p:nvSpPr>
        <p:spPr>
          <a:xfrm>
            <a:off x="950976" y="2191726"/>
            <a:ext cx="5986272" cy="234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DEB925-24B9-2740-9615-8D73A6B340FB}"/>
              </a:ext>
            </a:extLst>
          </p:cNvPr>
          <p:cNvSpPr txBox="1"/>
          <p:nvPr/>
        </p:nvSpPr>
        <p:spPr>
          <a:xfrm>
            <a:off x="950976" y="798531"/>
            <a:ext cx="89489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" pitchFamily="2" charset="0"/>
              </a:rPr>
              <a:t>Name:	 		  FOX News</a:t>
            </a:r>
          </a:p>
          <a:p>
            <a:r>
              <a:rPr lang="en-US" altLang="zh-CN" sz="2800" dirty="0">
                <a:latin typeface="Times" pitchFamily="2" charset="0"/>
              </a:rPr>
              <a:t>Downloads :		  Exceeded 10 million times</a:t>
            </a:r>
          </a:p>
          <a:p>
            <a:r>
              <a:rPr lang="en-US" altLang="zh-CN" sz="2800" dirty="0">
                <a:latin typeface="Times" pitchFamily="2" charset="0"/>
              </a:rPr>
              <a:t>Last Updated: 	  July 8, 2019</a:t>
            </a:r>
            <a:endParaRPr lang="zh-CN" altLang="zh-CN" sz="2800" dirty="0">
              <a:latin typeface="Times" pitchFamily="2" charset="0"/>
            </a:endParaRPr>
          </a:p>
          <a:p>
            <a:r>
              <a:rPr lang="en-US" altLang="zh-CN" sz="2800" dirty="0">
                <a:latin typeface="Times" pitchFamily="2" charset="0"/>
              </a:rPr>
              <a:t>Type: 				  Tradition</a:t>
            </a:r>
            <a:endParaRPr lang="zh-CN" altLang="zh-CN" sz="2800" dirty="0">
              <a:latin typeface="Times" pitchFamily="2" charset="0"/>
            </a:endParaRPr>
          </a:p>
          <a:p>
            <a:endParaRPr lang="en-US" altLang="zh-CN" sz="2800" dirty="0">
              <a:latin typeface="Times" pitchFamily="2" charset="0"/>
            </a:endParaRPr>
          </a:p>
          <a:p>
            <a:r>
              <a:rPr lang="en-US" altLang="zh-CN" sz="2800" dirty="0">
                <a:latin typeface="Times" pitchFamily="2" charset="0"/>
              </a:rPr>
              <a:t>Features: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Old TV channels, rich TV channels;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Respect user privacy;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" pitchFamily="2" charset="0"/>
              </a:rPr>
              <a:t>News channels subdivided into three levels of multi-directional news stories, news anchors.</a:t>
            </a:r>
            <a:endParaRPr lang="zh-CN" altLang="zh-CN" sz="2800" dirty="0">
              <a:latin typeface="Times" pitchFamily="2" charset="0"/>
            </a:endParaRPr>
          </a:p>
          <a:p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8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11B3B8-647B-954D-8F6F-572564879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311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12" descr="https://pic1.zhimg.com/80/v2-f516691fb79084a2b23ba5fc8d98d9b0_hd.png">
            <a:extLst>
              <a:ext uri="{FF2B5EF4-FFF2-40B4-BE49-F238E27FC236}">
                <a16:creationId xmlns:a16="http://schemas.microsoft.com/office/drawing/2014/main" id="{5E5C0F1C-03D8-F94F-BA9E-1CD7EAE3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52" y="1231393"/>
            <a:ext cx="9837254" cy="33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390DAA-7F9F-744A-9EFA-47A0DB994165}"/>
              </a:ext>
            </a:extLst>
          </p:cNvPr>
          <p:cNvSpPr txBox="1"/>
          <p:nvPr/>
        </p:nvSpPr>
        <p:spPr>
          <a:xfrm>
            <a:off x="2883486" y="4668803"/>
            <a:ext cx="642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User gender distribution and user age distribution</a:t>
            </a:r>
            <a:endParaRPr lang="zh-CN" altLang="zh-CN" sz="2400" dirty="0">
              <a:latin typeface="Times" pitchFamily="2" charset="0"/>
            </a:endParaRPr>
          </a:p>
          <a:p>
            <a:endParaRPr kumimoji="1" lang="zh-CN" altLang="en-US" sz="24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D3A035-8E06-934F-95A7-55F38EAEFBCF}"/>
              </a:ext>
            </a:extLst>
          </p:cNvPr>
          <p:cNvSpPr txBox="1"/>
          <p:nvPr/>
        </p:nvSpPr>
        <p:spPr>
          <a:xfrm>
            <a:off x="403266" y="793713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FOX News: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C2F0C0-5109-6B42-B50C-446679795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886" y="4695209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5A8381-A0CF-FE46-A26A-3E4C3782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59" y="1192316"/>
            <a:ext cx="7759700" cy="3784600"/>
          </a:xfrm>
          <a:prstGeom prst="rect">
            <a:avLst/>
          </a:prstGeom>
        </p:spPr>
      </p:pic>
      <p:sp>
        <p:nvSpPr>
          <p:cNvPr id="11" name="文本框 63">
            <a:extLst>
              <a:ext uri="{FF2B5EF4-FFF2-40B4-BE49-F238E27FC236}">
                <a16:creationId xmlns:a16="http://schemas.microsoft.com/office/drawing/2014/main" id="{7D0C0846-A70B-D34E-BFF1-D853E15332A5}"/>
              </a:ext>
            </a:extLst>
          </p:cNvPr>
          <p:cNvSpPr txBox="1"/>
          <p:nvPr/>
        </p:nvSpPr>
        <p:spPr>
          <a:xfrm>
            <a:off x="4313822" y="2492161"/>
            <a:ext cx="310515" cy="59245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zh-CN" sz="1050" kern="100">
                <a:solidFill>
                  <a:srgbClr val="F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①</a:t>
            </a:r>
            <a:endParaRPr lang="zh-CN" sz="105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23E71C-7017-544C-BFC0-0C74B24E1DE3}"/>
              </a:ext>
            </a:extLst>
          </p:cNvPr>
          <p:cNvSpPr txBox="1"/>
          <p:nvPr/>
        </p:nvSpPr>
        <p:spPr>
          <a:xfrm>
            <a:off x="6902490" y="1664232"/>
            <a:ext cx="58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3C9919-B1B4-144C-9116-3E22AD535A57}"/>
              </a:ext>
            </a:extLst>
          </p:cNvPr>
          <p:cNvSpPr txBox="1"/>
          <p:nvPr/>
        </p:nvSpPr>
        <p:spPr>
          <a:xfrm>
            <a:off x="938151" y="5045326"/>
            <a:ext cx="41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Three-level menu structure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98708F-A757-0E4D-B9A4-88693820329F}"/>
              </a:ext>
            </a:extLst>
          </p:cNvPr>
          <p:cNvSpPr txBox="1"/>
          <p:nvPr/>
        </p:nvSpPr>
        <p:spPr>
          <a:xfrm>
            <a:off x="98466" y="798531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	FOX News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8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618DB5-AC70-A042-8731-10EDD527BF16}"/>
              </a:ext>
            </a:extLst>
          </p:cNvPr>
          <p:cNvSpPr txBox="1"/>
          <p:nvPr/>
        </p:nvSpPr>
        <p:spPr>
          <a:xfrm>
            <a:off x="261257" y="213756"/>
            <a:ext cx="384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" pitchFamily="2" charset="0"/>
              </a:rPr>
              <a:t>Competitor analysis</a:t>
            </a:r>
            <a:endParaRPr kumimoji="1" lang="zh-CN" altLang="en-US" sz="3200" dirty="0"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B0641E-8B81-CA4B-A554-052CF7D7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651000"/>
            <a:ext cx="7797800" cy="355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D1A6E0-D001-5C40-A4BC-F27D097054EA}"/>
              </a:ext>
            </a:extLst>
          </p:cNvPr>
          <p:cNvSpPr txBox="1"/>
          <p:nvPr/>
        </p:nvSpPr>
        <p:spPr>
          <a:xfrm>
            <a:off x="2576945" y="1040099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" pitchFamily="2" charset="0"/>
              </a:rPr>
              <a:t>Feature</a:t>
            </a:r>
            <a:r>
              <a:rPr kumimoji="1" lang="zh-CN" altLang="en-US" dirty="0">
                <a:latin typeface="Times" pitchFamily="2" charset="0"/>
              </a:rPr>
              <a:t>：</a:t>
            </a:r>
            <a:r>
              <a:rPr kumimoji="1" lang="en-US" altLang="zh-CN" dirty="0">
                <a:latin typeface="Times" pitchFamily="2" charset="0"/>
              </a:rPr>
              <a:t>watch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8B6C79-A711-3A43-B0F7-CB955CE00CDB}"/>
              </a:ext>
            </a:extLst>
          </p:cNvPr>
          <p:cNvSpPr txBox="1"/>
          <p:nvPr/>
        </p:nvSpPr>
        <p:spPr>
          <a:xfrm>
            <a:off x="5474524" y="995039"/>
            <a:ext cx="150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" pitchFamily="2" charset="0"/>
              </a:rPr>
              <a:t>subscription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4647FC-278F-4941-8392-A2F68200AE56}"/>
              </a:ext>
            </a:extLst>
          </p:cNvPr>
          <p:cNvSpPr txBox="1"/>
          <p:nvPr/>
        </p:nvSpPr>
        <p:spPr>
          <a:xfrm>
            <a:off x="8261268" y="989118"/>
            <a:ext cx="1353787" cy="38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shows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E7B603-9EC1-AF4F-A906-24D2893CED41}"/>
              </a:ext>
            </a:extLst>
          </p:cNvPr>
          <p:cNvSpPr txBox="1"/>
          <p:nvPr/>
        </p:nvSpPr>
        <p:spPr>
          <a:xfrm>
            <a:off x="98466" y="798531"/>
            <a:ext cx="20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	FOX News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890096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{A7F35AEC-FC34-3A45-A9FD-5EB80C6334F4}tf10001119</Template>
  <TotalTime>763</TotalTime>
  <Words>219</Words>
  <Application>Microsoft Macintosh PowerPoint</Application>
  <PresentationFormat>宽屏</PresentationFormat>
  <Paragraphs>93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DengXian</vt:lpstr>
      <vt:lpstr>Arial</vt:lpstr>
      <vt:lpstr>Gill Sans MT</vt:lpstr>
      <vt:lpstr>Times</vt:lpstr>
      <vt:lpstr>画廊</vt:lpstr>
      <vt:lpstr>Joli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Joli</dc:title>
  <dc:creator>Microsoft Office User</dc:creator>
  <cp:lastModifiedBy>Zhang, Xiaoqing</cp:lastModifiedBy>
  <cp:revision>21</cp:revision>
  <dcterms:created xsi:type="dcterms:W3CDTF">2019-09-07T17:01:42Z</dcterms:created>
  <dcterms:modified xsi:type="dcterms:W3CDTF">2019-09-08T05:54:09Z</dcterms:modified>
</cp:coreProperties>
</file>